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9BE0895-D092-4A22-B2C9-F98364347FC6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9BE0895-D092-4A22-B2C9-F98364347FC6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9BE0895-D092-4A22-B2C9-F98364347FC6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2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Graphing Categorical Data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575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 Week 1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676400"/>
            <a:ext cx="79248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 smtClean="0"/>
              <a:t>Log into Canvas Course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 smtClean="0"/>
              <a:t>Read syllabus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 smtClean="0"/>
              <a:t>Connect to </a:t>
            </a:r>
            <a:r>
              <a:rPr lang="en-US" sz="2800" dirty="0" err="1" smtClean="0"/>
              <a:t>MyLab</a:t>
            </a:r>
            <a:r>
              <a:rPr lang="en-US" sz="2800" dirty="0" smtClean="0"/>
              <a:t> &amp; Mastering (Pearson) following directions from syllabus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 smtClean="0"/>
              <a:t>Complete HW Chapter 1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 smtClean="0"/>
              <a:t>Read Chapter 2 PP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 smtClean="0"/>
              <a:t>Complete HW Chapter 2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5338941"/>
            <a:ext cx="6426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Bring your graphing calculator to class!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83111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2819400"/>
            <a:ext cx="8458200" cy="3810000"/>
          </a:xfrm>
        </p:spPr>
        <p:txBody>
          <a:bodyPr>
            <a:normAutofit/>
          </a:bodyPr>
          <a:lstStyle/>
          <a:p>
            <a:pPr marL="1371600" lvl="2" indent="-457200">
              <a:buClr>
                <a:schemeClr val="tx1"/>
              </a:buClr>
              <a:buSzPct val="90000"/>
              <a:buFontTx/>
              <a:buAutoNum type="arabicPeriod"/>
            </a:pPr>
            <a:r>
              <a:rPr lang="en-US" sz="2200" b="1" dirty="0" smtClean="0">
                <a:solidFill>
                  <a:schemeClr val="tx1"/>
                </a:solidFill>
              </a:rPr>
              <a:t>Make </a:t>
            </a:r>
            <a:r>
              <a:rPr lang="en-US" sz="2200" b="1" dirty="0">
                <a:solidFill>
                  <a:schemeClr val="tx1"/>
                </a:solidFill>
              </a:rPr>
              <a:t>a picture</a:t>
            </a:r>
            <a:r>
              <a:rPr lang="en-US" sz="2200" dirty="0">
                <a:solidFill>
                  <a:schemeClr val="tx1"/>
                </a:solidFill>
              </a:rPr>
              <a:t>—things may be revealed that are not obvious in the raw data. These will be things to </a:t>
            </a:r>
            <a:r>
              <a:rPr lang="en-US" sz="2200" i="1" dirty="0">
                <a:solidFill>
                  <a:schemeClr val="tx1"/>
                </a:solidFill>
              </a:rPr>
              <a:t>think</a:t>
            </a:r>
            <a:r>
              <a:rPr lang="en-US" sz="2200" dirty="0">
                <a:solidFill>
                  <a:schemeClr val="tx1"/>
                </a:solidFill>
              </a:rPr>
              <a:t> about.</a:t>
            </a:r>
          </a:p>
          <a:p>
            <a:pPr marL="1371600" lvl="2" indent="-457200">
              <a:buClr>
                <a:schemeClr val="tx1"/>
              </a:buClr>
              <a:buSzPct val="90000"/>
              <a:buFontTx/>
              <a:buAutoNum type="arabicPeriod"/>
            </a:pPr>
            <a:r>
              <a:rPr lang="en-US" sz="2200" b="1" dirty="0">
                <a:solidFill>
                  <a:schemeClr val="tx1"/>
                </a:solidFill>
              </a:rPr>
              <a:t>Make a picture</a:t>
            </a:r>
            <a:r>
              <a:rPr lang="en-US" sz="2200" dirty="0">
                <a:solidFill>
                  <a:schemeClr val="tx1"/>
                </a:solidFill>
              </a:rPr>
              <a:t>—important features of and patterns in the data will </a:t>
            </a:r>
            <a:r>
              <a:rPr lang="en-US" sz="2200" i="1" dirty="0">
                <a:solidFill>
                  <a:schemeClr val="tx1"/>
                </a:solidFill>
              </a:rPr>
              <a:t>show</a:t>
            </a:r>
            <a:r>
              <a:rPr lang="en-US" sz="2200" dirty="0">
                <a:solidFill>
                  <a:schemeClr val="tx1"/>
                </a:solidFill>
              </a:rPr>
              <a:t> up. You may also see things that you did not expect.</a:t>
            </a:r>
          </a:p>
          <a:p>
            <a:pPr marL="1371600" lvl="2" indent="-457200">
              <a:buClr>
                <a:schemeClr val="tx1"/>
              </a:buClr>
              <a:buSzPct val="90000"/>
              <a:buFontTx/>
              <a:buAutoNum type="arabicPeriod"/>
            </a:pPr>
            <a:r>
              <a:rPr lang="en-US" sz="2200" b="1" dirty="0">
                <a:solidFill>
                  <a:schemeClr val="tx1"/>
                </a:solidFill>
              </a:rPr>
              <a:t>Make a picture</a:t>
            </a:r>
            <a:r>
              <a:rPr lang="en-US" sz="2200" dirty="0">
                <a:solidFill>
                  <a:schemeClr val="tx1"/>
                </a:solidFill>
              </a:rPr>
              <a:t>—the best way to </a:t>
            </a:r>
            <a:r>
              <a:rPr lang="en-US" sz="2200" i="1" dirty="0">
                <a:solidFill>
                  <a:schemeClr val="tx1"/>
                </a:solidFill>
              </a:rPr>
              <a:t>tell</a:t>
            </a:r>
            <a:r>
              <a:rPr lang="en-US" sz="2200" dirty="0">
                <a:solidFill>
                  <a:schemeClr val="tx1"/>
                </a:solidFill>
              </a:rPr>
              <a:t> others about your data is with a well-chosen picture.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The Three Rules of Data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160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371600" y="3048000"/>
            <a:ext cx="6480174" cy="1673225"/>
          </a:xfrm>
        </p:spPr>
        <p:txBody>
          <a:bodyPr>
            <a:normAutofit/>
          </a:bodyPr>
          <a:lstStyle/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</a:rPr>
              <a:t>Bar Graphs (Charts)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</a:rPr>
              <a:t>Pie Graphs (Charts)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Graphs for </a:t>
            </a:r>
            <a:r>
              <a:rPr lang="en-US" dirty="0" err="1" smtClean="0"/>
              <a:t>Categorial</a:t>
            </a:r>
            <a:r>
              <a:rPr lang="en-US" dirty="0" smtClean="0"/>
              <a:t>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342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Frequency Bar Graph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Relative Frequency Bar Graph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1033817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10000"/>
              </a:lnSpc>
              <a:buFont typeface="Wingdings" charset="0"/>
              <a:buChar char="n"/>
              <a:defRPr/>
            </a:pPr>
            <a:r>
              <a:rPr lang="en-US" dirty="0" smtClean="0"/>
              <a:t>Displays </a:t>
            </a:r>
            <a:r>
              <a:rPr lang="en-US" dirty="0"/>
              <a:t>the </a:t>
            </a:r>
            <a:r>
              <a:rPr lang="en-US" b="1" dirty="0" smtClean="0"/>
              <a:t>counts</a:t>
            </a:r>
            <a:r>
              <a:rPr lang="en-US" dirty="0" smtClean="0"/>
              <a:t> </a:t>
            </a:r>
            <a:r>
              <a:rPr lang="en-US" dirty="0"/>
              <a:t>for each </a:t>
            </a:r>
            <a:r>
              <a:rPr lang="en-US" dirty="0" smtClean="0"/>
              <a:t>category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Displays the </a:t>
            </a:r>
            <a:r>
              <a:rPr lang="en-US" b="1" dirty="0" smtClean="0"/>
              <a:t>proportion </a:t>
            </a:r>
            <a:r>
              <a:rPr lang="en-US" dirty="0" smtClean="0"/>
              <a:t>of</a:t>
            </a:r>
            <a:r>
              <a:rPr lang="en-US" b="1" dirty="0" smtClean="0"/>
              <a:t> </a:t>
            </a:r>
            <a:r>
              <a:rPr lang="en-US" dirty="0" smtClean="0"/>
              <a:t>counts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 Graphs</a:t>
            </a:r>
            <a:endParaRPr lang="en-US" dirty="0"/>
          </a:p>
        </p:txBody>
      </p:sp>
      <p:pic>
        <p:nvPicPr>
          <p:cNvPr id="13" name="Picture 12" descr="Screen Shot 2018-05-18 at 10.01.0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3581399"/>
            <a:ext cx="2895600" cy="2294347"/>
          </a:xfrm>
          <a:prstGeom prst="rect">
            <a:avLst/>
          </a:prstGeom>
        </p:spPr>
      </p:pic>
      <p:pic>
        <p:nvPicPr>
          <p:cNvPr id="14" name="Picture 13" descr="Screen Shot 2018-05-18 at 10.01.59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581400"/>
            <a:ext cx="2932358" cy="229434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524000" y="6063734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Notice they are the same graph except the vertical axis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122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pPr marL="342900" indent="-342900">
              <a:lnSpc>
                <a:spcPct val="110000"/>
              </a:lnSpc>
            </a:pPr>
            <a:r>
              <a:rPr lang="en-US" sz="2800" dirty="0"/>
              <a:t>When you are interested in parts of the whole, a </a:t>
            </a:r>
            <a:r>
              <a:rPr lang="en-US" sz="2800" b="1" dirty="0">
                <a:solidFill>
                  <a:srgbClr val="000000"/>
                </a:solidFill>
              </a:rPr>
              <a:t>pie chart </a:t>
            </a:r>
            <a:r>
              <a:rPr lang="en-US" sz="2800" dirty="0"/>
              <a:t>might be your display of choice.  </a:t>
            </a:r>
          </a:p>
          <a:p>
            <a:pPr marL="342900" indent="-342900">
              <a:lnSpc>
                <a:spcPct val="110000"/>
              </a:lnSpc>
            </a:pPr>
            <a:r>
              <a:rPr lang="en-US" sz="2800" dirty="0"/>
              <a:t>Pie charts show the whole                                                        group of cases as a circle. </a:t>
            </a:r>
          </a:p>
          <a:p>
            <a:pPr marL="342900" indent="-342900">
              <a:lnSpc>
                <a:spcPct val="110000"/>
              </a:lnSpc>
            </a:pPr>
            <a:r>
              <a:rPr lang="en-US" sz="2800" dirty="0"/>
              <a:t>They slice the circle into                                                        pieces whose size is                                                          proportional to the                                                              fraction of the whole                                                                      in each category.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1567217"/>
          </a:xfrm>
        </p:spPr>
        <p:txBody>
          <a:bodyPr>
            <a:normAutofit/>
          </a:bodyPr>
          <a:lstStyle/>
          <a:p>
            <a:r>
              <a:rPr lang="en-US" sz="2200" dirty="0" smtClean="0"/>
              <a:t>They can be displayed as a </a:t>
            </a:r>
            <a:r>
              <a:rPr lang="en-US" sz="2200" b="1" dirty="0" smtClean="0"/>
              <a:t>frequency</a:t>
            </a:r>
            <a:r>
              <a:rPr lang="en-US" sz="2200" dirty="0" smtClean="0"/>
              <a:t> pie chart (</a:t>
            </a:r>
            <a:r>
              <a:rPr lang="en-US" sz="2200" b="1" dirty="0" smtClean="0"/>
              <a:t>counts</a:t>
            </a:r>
            <a:r>
              <a:rPr lang="en-US" sz="2200" dirty="0" smtClean="0"/>
              <a:t>) or a </a:t>
            </a:r>
            <a:r>
              <a:rPr lang="en-US" sz="2200" b="1" dirty="0" smtClean="0"/>
              <a:t>relative</a:t>
            </a:r>
            <a:r>
              <a:rPr lang="en-US" sz="2200" dirty="0" smtClean="0"/>
              <a:t> </a:t>
            </a:r>
            <a:r>
              <a:rPr lang="en-US" sz="2200" b="1" dirty="0" smtClean="0"/>
              <a:t>frequency</a:t>
            </a:r>
            <a:r>
              <a:rPr lang="en-US" sz="2200" dirty="0" smtClean="0"/>
              <a:t> pie chart </a:t>
            </a:r>
            <a:r>
              <a:rPr lang="en-US" sz="2200" b="1" dirty="0" smtClean="0"/>
              <a:t>(%</a:t>
            </a:r>
            <a:r>
              <a:rPr lang="en-US" sz="2200" dirty="0" smtClean="0"/>
              <a:t>).</a:t>
            </a:r>
            <a:endParaRPr lang="en-US" sz="2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Graphs</a:t>
            </a:r>
            <a:endParaRPr lang="en-US" dirty="0"/>
          </a:p>
        </p:txBody>
      </p:sp>
      <p:pic>
        <p:nvPicPr>
          <p:cNvPr id="9" name="Picture 4" descr="03-05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3985136"/>
            <a:ext cx="2895600" cy="2463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70145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before you draw!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381000" y="1752600"/>
            <a:ext cx="8229600" cy="4876800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10000"/>
              </a:lnSpc>
            </a:pPr>
            <a:r>
              <a:rPr lang="en-US" sz="2200" b="0" cap="none" dirty="0" smtClean="0">
                <a:solidFill>
                  <a:schemeClr val="tx1"/>
                </a:solidFill>
              </a:rPr>
              <a:t>Our first rule of data analysis is </a:t>
            </a:r>
            <a:r>
              <a:rPr lang="en-US" sz="2200" b="0" i="1" cap="none" dirty="0" smtClean="0">
                <a:solidFill>
                  <a:schemeClr val="tx1"/>
                </a:solidFill>
              </a:rPr>
              <a:t>make a picture</a:t>
            </a:r>
            <a:r>
              <a:rPr lang="en-US" sz="2200" b="0" cap="none" dirty="0" smtClean="0">
                <a:solidFill>
                  <a:schemeClr val="tx1"/>
                </a:solidFill>
              </a:rPr>
              <a:t>. But what kind of picture?   </a:t>
            </a:r>
          </a:p>
          <a:p>
            <a:pPr algn="l"/>
            <a:r>
              <a:rPr lang="en-US" sz="2200" b="0" cap="none" dirty="0" smtClean="0">
                <a:solidFill>
                  <a:schemeClr val="tx1"/>
                </a:solidFill>
              </a:rPr>
              <a:t>Knowing when to use each type of graph is a critical first step in data analysis.</a:t>
            </a:r>
          </a:p>
          <a:p>
            <a:pPr algn="l"/>
            <a:r>
              <a:rPr lang="en-US" sz="2200" b="0" cap="none" dirty="0" smtClean="0">
                <a:solidFill>
                  <a:schemeClr val="tx1"/>
                </a:solidFill>
              </a:rPr>
              <a:t>That decision depends in part on what type of data we have. </a:t>
            </a:r>
          </a:p>
          <a:p>
            <a:pPr algn="l"/>
            <a:r>
              <a:rPr lang="en-US" sz="2200" b="0" cap="none" dirty="0" smtClean="0">
                <a:solidFill>
                  <a:schemeClr val="tx1"/>
                </a:solidFill>
              </a:rPr>
              <a:t>It’s important to check that the data are appropriate for whatever method of analysis you choose.</a:t>
            </a:r>
          </a:p>
          <a:p>
            <a:pPr algn="l"/>
            <a:r>
              <a:rPr lang="en-US" sz="2200" b="0" cap="none" dirty="0" smtClean="0">
                <a:solidFill>
                  <a:schemeClr val="tx1"/>
                </a:solidFill>
              </a:rPr>
              <a:t>Before you make a bar chart or a pie chart, always check the categorical data condition: the data are counts or percentages of individuals in </a:t>
            </a:r>
            <a:r>
              <a:rPr lang="en-US" sz="2200" b="0" u="sng" cap="none" dirty="0" smtClean="0">
                <a:solidFill>
                  <a:schemeClr val="tx1"/>
                </a:solidFill>
              </a:rPr>
              <a:t>non-</a:t>
            </a:r>
            <a:r>
              <a:rPr lang="en-US" sz="2200" b="0" u="sng" dirty="0" smtClean="0">
                <a:solidFill>
                  <a:schemeClr val="tx1"/>
                </a:solidFill>
              </a:rPr>
              <a:t>overlapping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>
                <a:solidFill>
                  <a:schemeClr val="tx1"/>
                </a:solidFill>
              </a:rPr>
              <a:t>categories.</a:t>
            </a:r>
          </a:p>
          <a:p>
            <a:pPr algn="l"/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22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381000" y="2241863"/>
            <a:ext cx="2362200" cy="3884300"/>
          </a:xfrm>
        </p:spPr>
        <p:txBody>
          <a:bodyPr/>
          <a:lstStyle/>
          <a:p>
            <a:pPr marL="0" lvl="1" indent="0">
              <a:spcAft>
                <a:spcPts val="1000"/>
              </a:spcAft>
              <a:buClr>
                <a:schemeClr val="accent1"/>
              </a:buClr>
              <a:buSzPct val="85000"/>
            </a:pPr>
            <a:r>
              <a:rPr lang="en-US" sz="2000" dirty="0">
                <a:solidFill>
                  <a:schemeClr val="tx1"/>
                </a:solidFill>
              </a:rPr>
              <a:t>While some people might like the pie chart on the left better, it is harder to compare fractions of the whole, which a flat pie chart does easily.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1447800"/>
            <a:ext cx="4572000" cy="158812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</a:pPr>
            <a:endParaRPr lang="en-US" dirty="0"/>
          </a:p>
          <a:p>
            <a:pPr marL="342900" indent="-342900">
              <a:lnSpc>
                <a:spcPct val="90000"/>
              </a:lnSpc>
            </a:pPr>
            <a:endParaRPr lang="en-US" dirty="0"/>
          </a:p>
          <a:p>
            <a:pPr marL="342900" indent="-342900">
              <a:lnSpc>
                <a:spcPct val="90000"/>
              </a:lnSpc>
            </a:pPr>
            <a:endParaRPr lang="en-US" dirty="0"/>
          </a:p>
          <a:p>
            <a:pPr marL="342900" indent="-342900">
              <a:lnSpc>
                <a:spcPct val="90000"/>
              </a:lnSpc>
            </a:pPr>
            <a:endParaRPr lang="en-US" dirty="0"/>
          </a:p>
          <a:p>
            <a:pPr marL="342900" indent="-342900">
              <a:lnSpc>
                <a:spcPct val="90000"/>
              </a:lnSpc>
            </a:pPr>
            <a:endParaRPr lang="en-US" dirty="0"/>
          </a:p>
          <a:p>
            <a:pPr marL="342900" indent="-342900">
              <a:lnSpc>
                <a:spcPct val="90000"/>
              </a:lnSpc>
            </a:pP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1066800"/>
            <a:ext cx="2362200" cy="990600"/>
          </a:xfrm>
        </p:spPr>
        <p:txBody>
          <a:bodyPr/>
          <a:lstStyle/>
          <a:p>
            <a:r>
              <a:rPr lang="en-US" dirty="0" smtClean="0"/>
              <a:t>Don’t violate the Area Principal</a:t>
            </a:r>
            <a:endParaRPr lang="en-US" dirty="0"/>
          </a:p>
        </p:txBody>
      </p:sp>
      <p:pic>
        <p:nvPicPr>
          <p:cNvPr id="8" name="Picture 2" descr="ait03-p30a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24200" y="2241863"/>
            <a:ext cx="5638800" cy="224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53609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 it honest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0" lvl="1" indent="0">
              <a:spcAft>
                <a:spcPts val="1000"/>
              </a:spcAft>
              <a:buClr>
                <a:schemeClr val="accent1"/>
              </a:buClr>
              <a:buSzPct val="85000"/>
            </a:pPr>
            <a:r>
              <a:rPr lang="en-US" sz="2000" dirty="0">
                <a:solidFill>
                  <a:schemeClr val="tx1"/>
                </a:solidFill>
              </a:rPr>
              <a:t>This plot of the percentage of high-school students who engage in specified dangerous behaviors has a problem. Can you see it?</a:t>
            </a:r>
          </a:p>
          <a:p>
            <a:endParaRPr lang="en-US" dirty="0"/>
          </a:p>
        </p:txBody>
      </p:sp>
      <p:pic>
        <p:nvPicPr>
          <p:cNvPr id="5" name="Content Placeholder 4" descr="ait03-p30b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76600" y="1447800"/>
            <a:ext cx="5416432" cy="281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0" y="5105400"/>
            <a:ext cx="586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It doesn’t add to 100% because of the overlapping categories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Area Principal is violated because the blue section looks less than half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21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Requirements of a Graph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524000"/>
            <a:ext cx="821307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Title your graph.  Hint:  This is the most missed item on the first test!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Labeled each axis of a bar graph.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Label each sector of a pie graph.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Label and use appropriate scale.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Obey the Area Principal.  </a:t>
            </a:r>
            <a:endParaRPr lang="en-US" sz="280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The widths of each category in a bar graph are equal.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The heights in a bar graph should match the scale of the data.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All sections in a pie graph should total 100%.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E</a:t>
            </a:r>
            <a:r>
              <a:rPr lang="en-US" sz="2400" dirty="0" smtClean="0"/>
              <a:t>ach section in a pie graph should match the scale of the data.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19111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 Stats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Stats</Template>
  <TotalTime>72</TotalTime>
  <Words>519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Theme Stats</vt:lpstr>
      <vt:lpstr>Graphing Categorical Data </vt:lpstr>
      <vt:lpstr>The Three Rules of Data Analysis</vt:lpstr>
      <vt:lpstr>Two Types of Graphs for Categorial Data</vt:lpstr>
      <vt:lpstr>Bar Graphs</vt:lpstr>
      <vt:lpstr>Pie Graphs</vt:lpstr>
      <vt:lpstr>Think before you draw!</vt:lpstr>
      <vt:lpstr>Don’t violate the Area Principal</vt:lpstr>
      <vt:lpstr>Keep it honest</vt:lpstr>
      <vt:lpstr>Requirements of a Graph</vt:lpstr>
      <vt:lpstr>Homework  Week 1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Categorical Data</dc:title>
  <dc:creator>d howard</dc:creator>
  <cp:lastModifiedBy>d howard</cp:lastModifiedBy>
  <cp:revision>8</cp:revision>
  <dcterms:created xsi:type="dcterms:W3CDTF">2020-01-03T02:03:00Z</dcterms:created>
  <dcterms:modified xsi:type="dcterms:W3CDTF">2020-01-03T03:15:44Z</dcterms:modified>
</cp:coreProperties>
</file>